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5" r:id="rId7"/>
    <p:sldId id="262" r:id="rId8"/>
    <p:sldId id="263"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4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17" name="Footer Placeholder 16"/>
          <p:cNvSpPr>
            <a:spLocks noGrp="1"/>
          </p:cNvSpPr>
          <p:nvPr>
            <p:ph type="ftr" sz="quarter" idx="11"/>
          </p:nvPr>
        </p:nvSpPr>
        <p:spPr/>
        <p:txBody>
          <a:bodyPr/>
          <a:lstStyle>
            <a:extLst/>
          </a:lstStyle>
          <a:p>
            <a:endParaRPr lang="ar-IQ"/>
          </a:p>
        </p:txBody>
      </p:sp>
      <p:sp>
        <p:nvSpPr>
          <p:cNvPr id="29" name="Slide Number Placeholder 28"/>
          <p:cNvSpPr>
            <a:spLocks noGrp="1"/>
          </p:cNvSpPr>
          <p:nvPr>
            <p:ph type="sldNum" sz="quarter" idx="12"/>
          </p:nvPr>
        </p:nvSpPr>
        <p:spPr/>
        <p:txBody>
          <a:bodyPr/>
          <a:lstStyle>
            <a:extLst/>
          </a:lstStyle>
          <a:p>
            <a:fld id="{6C4D11FF-9F2B-472E-98F5-69165A9810E2}" type="slidenum">
              <a:rPr lang="ar-IQ" smtClean="0"/>
              <a:t>‹#›</a:t>
            </a:fld>
            <a:endParaRPr lang="ar-IQ"/>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6C4D11FF-9F2B-472E-98F5-69165A9810E2}"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6C4D11FF-9F2B-472E-98F5-69165A9810E2}"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6C4D11FF-9F2B-472E-98F5-69165A9810E2}"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5" name="Footer Placeholder 4"/>
          <p:cNvSpPr>
            <a:spLocks noGrp="1"/>
          </p:cNvSpPr>
          <p:nvPr>
            <p:ph type="ftr" sz="quarter" idx="11"/>
          </p:nvPr>
        </p:nvSpPr>
        <p:spPr/>
        <p:txBody>
          <a:bodyPr/>
          <a:lstStyle>
            <a:extLst/>
          </a:lstStyle>
          <a:p>
            <a:endParaRPr lang="ar-IQ"/>
          </a:p>
        </p:txBody>
      </p:sp>
      <p:sp>
        <p:nvSpPr>
          <p:cNvPr id="6" name="Slide Number Placeholder 5"/>
          <p:cNvSpPr>
            <a:spLocks noGrp="1"/>
          </p:cNvSpPr>
          <p:nvPr>
            <p:ph type="sldNum" sz="quarter" idx="12"/>
          </p:nvPr>
        </p:nvSpPr>
        <p:spPr/>
        <p:txBody>
          <a:bodyPr/>
          <a:lstStyle>
            <a:extLst/>
          </a:lstStyle>
          <a:p>
            <a:fld id="{6C4D11FF-9F2B-472E-98F5-69165A9810E2}" type="slidenum">
              <a:rPr lang="ar-IQ" smtClean="0"/>
              <a:t>‹#›</a:t>
            </a:fld>
            <a:endParaRPr lang="ar-IQ"/>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6C4D11FF-9F2B-472E-98F5-69165A9810E2}"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8" name="Footer Placeholder 7"/>
          <p:cNvSpPr>
            <a:spLocks noGrp="1"/>
          </p:cNvSpPr>
          <p:nvPr>
            <p:ph type="ftr" sz="quarter" idx="11"/>
          </p:nvPr>
        </p:nvSpPr>
        <p:spPr/>
        <p:txBody>
          <a:bodyPr/>
          <a:lstStyle>
            <a:extLst/>
          </a:lstStyle>
          <a:p>
            <a:endParaRPr lang="ar-IQ"/>
          </a:p>
        </p:txBody>
      </p:sp>
      <p:sp>
        <p:nvSpPr>
          <p:cNvPr id="9" name="Slide Number Placeholder 8"/>
          <p:cNvSpPr>
            <a:spLocks noGrp="1"/>
          </p:cNvSpPr>
          <p:nvPr>
            <p:ph type="sldNum" sz="quarter" idx="12"/>
          </p:nvPr>
        </p:nvSpPr>
        <p:spPr/>
        <p:txBody>
          <a:bodyPr/>
          <a:lstStyle>
            <a:extLst/>
          </a:lstStyle>
          <a:p>
            <a:fld id="{6C4D11FF-9F2B-472E-98F5-69165A9810E2}" type="slidenum">
              <a:rPr lang="ar-IQ" smtClean="0"/>
              <a:t>‹#›</a:t>
            </a:fld>
            <a:endParaRPr lang="ar-IQ"/>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4" name="Footer Placeholder 3"/>
          <p:cNvSpPr>
            <a:spLocks noGrp="1"/>
          </p:cNvSpPr>
          <p:nvPr>
            <p:ph type="ftr" sz="quarter" idx="11"/>
          </p:nvPr>
        </p:nvSpPr>
        <p:spPr/>
        <p:txBody>
          <a:bodyPr/>
          <a:lstStyle>
            <a:extLst/>
          </a:lstStyle>
          <a:p>
            <a:endParaRPr lang="ar-IQ"/>
          </a:p>
        </p:txBody>
      </p:sp>
      <p:sp>
        <p:nvSpPr>
          <p:cNvPr id="5" name="Slide Number Placeholder 4"/>
          <p:cNvSpPr>
            <a:spLocks noGrp="1"/>
          </p:cNvSpPr>
          <p:nvPr>
            <p:ph type="sldNum" sz="quarter" idx="12"/>
          </p:nvPr>
        </p:nvSpPr>
        <p:spPr/>
        <p:txBody>
          <a:bodyPr/>
          <a:lstStyle>
            <a:extLst/>
          </a:lstStyle>
          <a:p>
            <a:fld id="{6C4D11FF-9F2B-472E-98F5-69165A9810E2}"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3" name="Footer Placeholder 2"/>
          <p:cNvSpPr>
            <a:spLocks noGrp="1"/>
          </p:cNvSpPr>
          <p:nvPr>
            <p:ph type="ftr" sz="quarter" idx="11"/>
          </p:nvPr>
        </p:nvSpPr>
        <p:spPr/>
        <p:txBody>
          <a:bodyPr/>
          <a:lstStyle>
            <a:extLst/>
          </a:lstStyle>
          <a:p>
            <a:endParaRPr lang="ar-IQ"/>
          </a:p>
        </p:txBody>
      </p:sp>
      <p:sp>
        <p:nvSpPr>
          <p:cNvPr id="4" name="Slide Number Placeholder 3"/>
          <p:cNvSpPr>
            <a:spLocks noGrp="1"/>
          </p:cNvSpPr>
          <p:nvPr>
            <p:ph type="sldNum" sz="quarter" idx="12"/>
          </p:nvPr>
        </p:nvSpPr>
        <p:spPr/>
        <p:txBody>
          <a:bodyPr/>
          <a:lstStyle>
            <a:extLst/>
          </a:lstStyle>
          <a:p>
            <a:fld id="{6C4D11FF-9F2B-472E-98F5-69165A9810E2}"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46E2CB6-C991-4550-BB86-97738FEA1E19}" type="datetimeFigureOut">
              <a:rPr lang="ar-IQ" smtClean="0"/>
              <a:t>13/11/1439</a:t>
            </a:fld>
            <a:endParaRPr lang="ar-IQ"/>
          </a:p>
        </p:txBody>
      </p:sp>
      <p:sp>
        <p:nvSpPr>
          <p:cNvPr id="6" name="Footer Placeholder 5"/>
          <p:cNvSpPr>
            <a:spLocks noGrp="1"/>
          </p:cNvSpPr>
          <p:nvPr>
            <p:ph type="ftr" sz="quarter" idx="11"/>
          </p:nvPr>
        </p:nvSpPr>
        <p:spPr/>
        <p:txBody>
          <a:bodyPr/>
          <a:lstStyle>
            <a:extLst/>
          </a:lstStyle>
          <a:p>
            <a:endParaRPr lang="ar-IQ"/>
          </a:p>
        </p:txBody>
      </p:sp>
      <p:sp>
        <p:nvSpPr>
          <p:cNvPr id="7" name="Slide Number Placeholder 6"/>
          <p:cNvSpPr>
            <a:spLocks noGrp="1"/>
          </p:cNvSpPr>
          <p:nvPr>
            <p:ph type="sldNum" sz="quarter" idx="12"/>
          </p:nvPr>
        </p:nvSpPr>
        <p:spPr/>
        <p:txBody>
          <a:bodyPr/>
          <a:lstStyle>
            <a:extLst/>
          </a:lstStyle>
          <a:p>
            <a:fld id="{6C4D11FF-9F2B-472E-98F5-69165A9810E2}"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E46E2CB6-C991-4550-BB86-97738FEA1E19}" type="datetimeFigureOut">
              <a:rPr lang="ar-IQ" smtClean="0"/>
              <a:t>13/11/1439</a:t>
            </a:fld>
            <a:endParaRPr lang="ar-IQ"/>
          </a:p>
        </p:txBody>
      </p:sp>
      <p:sp>
        <p:nvSpPr>
          <p:cNvPr id="6" name="Footer Placeholder 5"/>
          <p:cNvSpPr>
            <a:spLocks noGrp="1"/>
          </p:cNvSpPr>
          <p:nvPr>
            <p:ph type="ftr" sz="quarter" idx="11"/>
          </p:nvPr>
        </p:nvSpPr>
        <p:spPr>
          <a:xfrm>
            <a:off x="914400" y="55499"/>
            <a:ext cx="5562600" cy="365125"/>
          </a:xfrm>
        </p:spPr>
        <p:txBody>
          <a:bodyPr/>
          <a:lstStyle>
            <a:extLst/>
          </a:lstStyle>
          <a:p>
            <a:endParaRPr lang="ar-IQ"/>
          </a:p>
        </p:txBody>
      </p:sp>
      <p:sp>
        <p:nvSpPr>
          <p:cNvPr id="7" name="Slide Number Placeholder 6"/>
          <p:cNvSpPr>
            <a:spLocks noGrp="1"/>
          </p:cNvSpPr>
          <p:nvPr>
            <p:ph type="sldNum" sz="quarter" idx="12"/>
          </p:nvPr>
        </p:nvSpPr>
        <p:spPr>
          <a:xfrm>
            <a:off x="8610600" y="55499"/>
            <a:ext cx="457200" cy="365125"/>
          </a:xfrm>
        </p:spPr>
        <p:txBody>
          <a:bodyPr/>
          <a:lstStyle>
            <a:extLst/>
          </a:lstStyle>
          <a:p>
            <a:fld id="{6C4D11FF-9F2B-472E-98F5-69165A9810E2}"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46E2CB6-C991-4550-BB86-97738FEA1E19}" type="datetimeFigureOut">
              <a:rPr lang="ar-IQ" smtClean="0"/>
              <a:t>13/11/1439</a:t>
            </a:fld>
            <a:endParaRPr lang="ar-IQ"/>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ar-IQ"/>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6C4D11FF-9F2B-472E-98F5-69165A9810E2}"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r" rtl="1"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r" rtl="1"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r" rtl="1"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r" rtl="1"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r" rtl="1"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r" rtl="1"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tx2">
                <a:lumMod val="2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28596" y="2571744"/>
            <a:ext cx="8572560" cy="3929090"/>
          </a:xfrm>
        </p:spPr>
        <p:txBody>
          <a:bodyPr/>
          <a:lstStyle/>
          <a:p>
            <a:pPr algn="just"/>
            <a:r>
              <a:rPr lang="en-US" sz="2800" i="1" u="sng" dirty="0" smtClean="0">
                <a:solidFill>
                  <a:srgbClr val="FFC000"/>
                </a:solidFill>
              </a:rPr>
              <a:t>Cell wall</a:t>
            </a:r>
            <a:r>
              <a:rPr lang="en-US" sz="2800" u="sng" dirty="0" smtClean="0">
                <a:solidFill>
                  <a:srgbClr val="FFC000"/>
                </a:solidFill>
              </a:rPr>
              <a:t>:</a:t>
            </a:r>
            <a:r>
              <a:rPr lang="en-US" sz="2800" dirty="0" smtClean="0">
                <a:solidFill>
                  <a:srgbClr val="FFC000"/>
                </a:solidFill>
              </a:rPr>
              <a:t> The outermost layer of cells in plants, bacteria, fungi, and many algae that gives shape to the cell and protects it from infection. In plants, the cell wall is made up mostly of cellulose as well as non-cellulosic polysaccharides (sugars), proteins, lignin and water.</a:t>
            </a:r>
            <a:br>
              <a:rPr lang="en-US" sz="2800" dirty="0" smtClean="0">
                <a:solidFill>
                  <a:srgbClr val="FFC000"/>
                </a:solidFill>
              </a:rPr>
            </a:br>
            <a:endParaRPr lang="ar-IQ" sz="2800" dirty="0">
              <a:solidFill>
                <a:srgbClr val="FFC000"/>
              </a:solidFill>
            </a:endParaRPr>
          </a:p>
        </p:txBody>
      </p:sp>
      <p:sp>
        <p:nvSpPr>
          <p:cNvPr id="3" name="Subtitle 2"/>
          <p:cNvSpPr>
            <a:spLocks noGrp="1"/>
          </p:cNvSpPr>
          <p:nvPr>
            <p:ph type="subTitle" idx="1"/>
          </p:nvPr>
        </p:nvSpPr>
        <p:spPr>
          <a:xfrm>
            <a:off x="899592" y="332656"/>
            <a:ext cx="7772400" cy="1656184"/>
          </a:xfrm>
        </p:spPr>
        <p:txBody>
          <a:bodyPr>
            <a:normAutofit lnSpcReduction="10000"/>
          </a:bodyPr>
          <a:lstStyle/>
          <a:p>
            <a:r>
              <a:rPr lang="en-GB" i="1" dirty="0" smtClean="0"/>
              <a:t> </a:t>
            </a:r>
            <a:endParaRPr lang="en-US" i="1" dirty="0" smtClean="0"/>
          </a:p>
          <a:p>
            <a:pPr algn="ctr"/>
            <a:r>
              <a:rPr lang="en-GB" sz="4400" b="1" dirty="0" smtClean="0"/>
              <a:t>Cell Biology </a:t>
            </a:r>
            <a:r>
              <a:rPr lang="en-GB" sz="4400" b="1" dirty="0" err="1" smtClean="0"/>
              <a:t>Lec</a:t>
            </a:r>
            <a:r>
              <a:rPr lang="en-GB" sz="4400" b="1" dirty="0" smtClean="0"/>
              <a:t> ( 7 )</a:t>
            </a:r>
          </a:p>
          <a:p>
            <a:pPr algn="ctr"/>
            <a:r>
              <a:rPr lang="en-GB" sz="4400" b="1" dirty="0" smtClean="0">
                <a:solidFill>
                  <a:srgbClr val="00B050"/>
                </a:solidFill>
              </a:rPr>
              <a:t>Cell </a:t>
            </a:r>
            <a:r>
              <a:rPr lang="en-GB" sz="4400" b="1" dirty="0" smtClean="0">
                <a:solidFill>
                  <a:srgbClr val="00B050"/>
                </a:solidFill>
              </a:rPr>
              <a:t>wall and the chloroplast</a:t>
            </a:r>
            <a:r>
              <a:rPr lang="en-US" sz="4400" dirty="0" smtClean="0">
                <a:solidFill>
                  <a:srgbClr val="00B050"/>
                </a:solidFill>
              </a:rPr>
              <a:t> </a:t>
            </a:r>
            <a:endParaRPr lang="ar-IQ" sz="4400" dirty="0">
              <a:solidFill>
                <a:srgbClr val="00B05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tx2">
                <a:lumMod val="2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85728"/>
            <a:ext cx="7772400" cy="1000132"/>
          </a:xfrm>
        </p:spPr>
        <p:txBody>
          <a:bodyPr/>
          <a:lstStyle/>
          <a:p>
            <a:r>
              <a:rPr lang="en-US" dirty="0" smtClean="0">
                <a:solidFill>
                  <a:srgbClr val="FFC000"/>
                </a:solidFill>
              </a:rPr>
              <a:t>Cell wall consists of:</a:t>
            </a:r>
            <a:r>
              <a:rPr lang="en-US" dirty="0" smtClean="0"/>
              <a:t/>
            </a:r>
            <a:br>
              <a:rPr lang="en-US" dirty="0" smtClean="0"/>
            </a:br>
            <a:endParaRPr lang="ar-IQ" dirty="0"/>
          </a:p>
        </p:txBody>
      </p:sp>
      <p:sp>
        <p:nvSpPr>
          <p:cNvPr id="3" name="Content Placeholder 2"/>
          <p:cNvSpPr>
            <a:spLocks noGrp="1"/>
          </p:cNvSpPr>
          <p:nvPr>
            <p:ph idx="1"/>
          </p:nvPr>
        </p:nvSpPr>
        <p:spPr>
          <a:xfrm>
            <a:off x="571472" y="980728"/>
            <a:ext cx="8272466" cy="5662982"/>
          </a:xfrm>
        </p:spPr>
        <p:txBody>
          <a:bodyPr>
            <a:normAutofit fontScale="92500" lnSpcReduction="20000"/>
          </a:bodyPr>
          <a:lstStyle/>
          <a:p>
            <a:pPr marL="582930" lvl="0" indent="-514350" algn="just" rtl="0">
              <a:buFont typeface="+mj-lt"/>
              <a:buAutoNum type="arabicPeriod"/>
            </a:pPr>
            <a:r>
              <a:rPr lang="en-US" b="1" u="sng" dirty="0" smtClean="0">
                <a:solidFill>
                  <a:srgbClr val="00B0F0"/>
                </a:solidFill>
              </a:rPr>
              <a:t>Middle lamella:</a:t>
            </a:r>
            <a:r>
              <a:rPr lang="en-US" b="1" dirty="0" smtClean="0">
                <a:solidFill>
                  <a:srgbClr val="00B0F0"/>
                </a:solidFill>
              </a:rPr>
              <a:t> </a:t>
            </a:r>
            <a:r>
              <a:rPr lang="en-US" b="1" dirty="0" smtClean="0">
                <a:solidFill>
                  <a:srgbClr val="FFC000"/>
                </a:solidFill>
              </a:rPr>
              <a:t>is first layer formed during cell division. This layer rich in pectin and joins together adjacent plant cells and holds them together.</a:t>
            </a:r>
          </a:p>
          <a:p>
            <a:pPr marL="0" lvl="0" indent="0" algn="just" rtl="0">
              <a:lnSpc>
                <a:spcPct val="115000"/>
              </a:lnSpc>
              <a:spcAft>
                <a:spcPts val="1000"/>
              </a:spcAft>
              <a:buNone/>
            </a:pPr>
            <a:r>
              <a:rPr lang="en-US" b="1" dirty="0" smtClean="0"/>
              <a:t>2.</a:t>
            </a:r>
            <a:r>
              <a:rPr lang="en-US" b="1" u="sng" dirty="0" smtClean="0">
                <a:solidFill>
                  <a:srgbClr val="00B0F0"/>
                </a:solidFill>
              </a:rPr>
              <a:t>Primary cell wall:</a:t>
            </a:r>
            <a:r>
              <a:rPr lang="en-US" b="1" dirty="0" smtClean="0">
                <a:solidFill>
                  <a:srgbClr val="00B0F0"/>
                </a:solidFill>
              </a:rPr>
              <a:t> </a:t>
            </a:r>
            <a:r>
              <a:rPr lang="en-US" sz="3200" b="1" dirty="0">
                <a:solidFill>
                  <a:srgbClr val="FFC000"/>
                </a:solidFill>
                <a:ea typeface="Calibri" panose="020F0502020204030204" pitchFamily="34" charset="0"/>
                <a:cs typeface="Arial" panose="020B0604020202020204" pitchFamily="34" charset="0"/>
              </a:rPr>
              <a:t>It is formed after the middle lamella.in general it is a thin, flexible and extensible layer composed of cellulose, pectin and hemicelluloses</a:t>
            </a:r>
            <a:r>
              <a:rPr lang="en-US" sz="3200" b="1" dirty="0" smtClean="0">
                <a:solidFill>
                  <a:srgbClr val="FFC000"/>
                </a:solidFill>
                <a:ea typeface="Calibri" panose="020F0502020204030204" pitchFamily="34" charset="0"/>
                <a:cs typeface="Arial" panose="020B0604020202020204" pitchFamily="34" charset="0"/>
              </a:rPr>
              <a:t>.</a:t>
            </a:r>
            <a:endParaRPr lang="en-US" b="1" dirty="0" smtClean="0">
              <a:solidFill>
                <a:srgbClr val="FFC000"/>
              </a:solidFill>
            </a:endParaRPr>
          </a:p>
          <a:p>
            <a:pPr marL="68580" lvl="0" indent="0" algn="just" rtl="0">
              <a:buNone/>
            </a:pPr>
            <a:r>
              <a:rPr lang="en-US" b="1" dirty="0" smtClean="0"/>
              <a:t>3.</a:t>
            </a:r>
            <a:r>
              <a:rPr lang="en-US" b="1" u="sng" dirty="0" smtClean="0">
                <a:solidFill>
                  <a:srgbClr val="00B0F0"/>
                </a:solidFill>
              </a:rPr>
              <a:t>Secondary cell wall:</a:t>
            </a:r>
            <a:r>
              <a:rPr lang="en-US" b="1" dirty="0" smtClean="0">
                <a:solidFill>
                  <a:srgbClr val="00B0F0"/>
                </a:solidFill>
              </a:rPr>
              <a:t> </a:t>
            </a:r>
            <a:r>
              <a:rPr lang="en-US" b="1" dirty="0" smtClean="0">
                <a:solidFill>
                  <a:srgbClr val="FFC000"/>
                </a:solidFill>
              </a:rPr>
              <a:t>formed inside the primary cell wall. It is a thick layer rich in lignin that strengthens and waterproofs the wall and is formed inside the primary cell wall that has stopped increasing in surface area when the cell is fully grown.</a:t>
            </a:r>
          </a:p>
          <a:p>
            <a:pPr algn="just" rtl="0">
              <a:buNone/>
            </a:pPr>
            <a:endParaRPr lang="en-US" dirty="0" smtClean="0"/>
          </a:p>
          <a:p>
            <a:pPr algn="just" rtl="0">
              <a:buNone/>
            </a:pPr>
            <a:endParaRPr lang="en-US" dirty="0" smtClean="0"/>
          </a:p>
          <a:p>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428604"/>
            <a:ext cx="8429684" cy="997860"/>
          </a:xfrm>
        </p:spPr>
        <p:txBody>
          <a:bodyPr/>
          <a:lstStyle/>
          <a:p>
            <a:pPr algn="ctr"/>
            <a:r>
              <a:rPr lang="en-US" sz="3600" dirty="0" smtClean="0">
                <a:solidFill>
                  <a:srgbClr val="FFC000"/>
                </a:solidFill>
              </a:rPr>
              <a:t>Figure (1): </a:t>
            </a:r>
            <a:r>
              <a:rPr lang="en-US" sz="3600" dirty="0" smtClean="0">
                <a:solidFill>
                  <a:srgbClr val="FFC000"/>
                </a:solidFill>
              </a:rPr>
              <a:t>the plant cell </a:t>
            </a:r>
            <a:r>
              <a:rPr lang="en-US" sz="3600" dirty="0" smtClean="0">
                <a:solidFill>
                  <a:srgbClr val="FFC000"/>
                </a:solidFill>
              </a:rPr>
              <a:t>wall structure</a:t>
            </a:r>
            <a:r>
              <a:rPr lang="en-US" dirty="0" smtClean="0"/>
              <a:t/>
            </a:r>
            <a:br>
              <a:rPr lang="en-US" dirty="0" smtClean="0"/>
            </a:br>
            <a:endParaRPr lang="ar-IQ" dirty="0"/>
          </a:p>
        </p:txBody>
      </p:sp>
      <p:pic>
        <p:nvPicPr>
          <p:cNvPr id="4" name="Content Placeholder 3" descr="C:\Users\max\Desktop\Plant_cell_wall_diagram_svg.png"/>
          <p:cNvPicPr>
            <a:picLocks noGrp="1"/>
          </p:cNvPicPr>
          <p:nvPr>
            <p:ph idx="1"/>
          </p:nvPr>
        </p:nvPicPr>
        <p:blipFill>
          <a:blip r:embed="rId2" cstate="print"/>
          <a:srcRect/>
          <a:stretch>
            <a:fillRect/>
          </a:stretch>
        </p:blipFill>
        <p:spPr bwMode="auto">
          <a:xfrm>
            <a:off x="1187624" y="1772816"/>
            <a:ext cx="6840000" cy="457203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accent2">
                <a:lumMod val="7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B0F0"/>
                </a:solidFill>
              </a:rPr>
              <a:t>Cell Wall Function:</a:t>
            </a:r>
            <a:r>
              <a:rPr lang="en-US" dirty="0" smtClean="0">
                <a:solidFill>
                  <a:srgbClr val="00B0F0"/>
                </a:solidFill>
              </a:rPr>
              <a:t/>
            </a:r>
            <a:br>
              <a:rPr lang="en-US" dirty="0" smtClean="0">
                <a:solidFill>
                  <a:srgbClr val="00B0F0"/>
                </a:solidFill>
              </a:rPr>
            </a:br>
            <a:endParaRPr lang="ar-IQ" dirty="0">
              <a:solidFill>
                <a:srgbClr val="00B0F0"/>
              </a:solidFill>
            </a:endParaRPr>
          </a:p>
        </p:txBody>
      </p:sp>
      <p:sp>
        <p:nvSpPr>
          <p:cNvPr id="3" name="Content Placeholder 2"/>
          <p:cNvSpPr>
            <a:spLocks noGrp="1"/>
          </p:cNvSpPr>
          <p:nvPr>
            <p:ph idx="1"/>
          </p:nvPr>
        </p:nvSpPr>
        <p:spPr>
          <a:xfrm>
            <a:off x="500034" y="1428736"/>
            <a:ext cx="8429684" cy="4926824"/>
          </a:xfrm>
        </p:spPr>
        <p:txBody>
          <a:bodyPr>
            <a:normAutofit fontScale="92500" lnSpcReduction="20000"/>
          </a:bodyPr>
          <a:lstStyle/>
          <a:p>
            <a:pPr lvl="0" algn="just" rtl="0">
              <a:buNone/>
            </a:pPr>
            <a:r>
              <a:rPr lang="en-US" b="1" dirty="0" smtClean="0">
                <a:solidFill>
                  <a:srgbClr val="00B0F0"/>
                </a:solidFill>
              </a:rPr>
              <a:t>1-</a:t>
            </a:r>
            <a:r>
              <a:rPr lang="en-US" b="1" dirty="0" smtClean="0">
                <a:solidFill>
                  <a:srgbClr val="FFC000"/>
                </a:solidFill>
              </a:rPr>
              <a:t> Gives the cell a definite shape and structure.</a:t>
            </a:r>
          </a:p>
          <a:p>
            <a:pPr lvl="0" algn="just" rtl="0">
              <a:buNone/>
            </a:pPr>
            <a:r>
              <a:rPr lang="en-US" b="1" dirty="0" smtClean="0">
                <a:solidFill>
                  <a:srgbClr val="00B0F0"/>
                </a:solidFill>
              </a:rPr>
              <a:t>2-</a:t>
            </a:r>
            <a:r>
              <a:rPr lang="en-US" b="1" dirty="0" smtClean="0">
                <a:solidFill>
                  <a:srgbClr val="FFC000"/>
                </a:solidFill>
              </a:rPr>
              <a:t> Provides structural support.</a:t>
            </a:r>
          </a:p>
          <a:p>
            <a:pPr lvl="0" algn="just" rtl="0">
              <a:buNone/>
            </a:pPr>
            <a:r>
              <a:rPr lang="en-US" b="1" dirty="0" smtClean="0">
                <a:solidFill>
                  <a:srgbClr val="00B0F0"/>
                </a:solidFill>
              </a:rPr>
              <a:t>3-</a:t>
            </a:r>
            <a:r>
              <a:rPr lang="en-US" b="1" dirty="0" smtClean="0">
                <a:solidFill>
                  <a:srgbClr val="FFC000"/>
                </a:solidFill>
              </a:rPr>
              <a:t> Protection against infection and mechanical stress. </a:t>
            </a:r>
          </a:p>
          <a:p>
            <a:pPr lvl="0" algn="just" rtl="0">
              <a:buNone/>
            </a:pPr>
            <a:r>
              <a:rPr lang="en-US" b="1" dirty="0" smtClean="0">
                <a:solidFill>
                  <a:srgbClr val="00B0F0"/>
                </a:solidFill>
              </a:rPr>
              <a:t>4-</a:t>
            </a:r>
            <a:r>
              <a:rPr lang="en-US" b="1" dirty="0" smtClean="0">
                <a:solidFill>
                  <a:srgbClr val="FFC000"/>
                </a:solidFill>
              </a:rPr>
              <a:t> Separates interior of the cell from the outer environment.</a:t>
            </a:r>
          </a:p>
          <a:p>
            <a:pPr lvl="0" algn="just" rtl="0">
              <a:buNone/>
            </a:pPr>
            <a:r>
              <a:rPr lang="en-US" b="1" dirty="0" smtClean="0">
                <a:solidFill>
                  <a:srgbClr val="00B0F0"/>
                </a:solidFill>
              </a:rPr>
              <a:t>5-</a:t>
            </a:r>
            <a:r>
              <a:rPr lang="en-US" b="1" dirty="0" smtClean="0">
                <a:solidFill>
                  <a:srgbClr val="FFC000"/>
                </a:solidFill>
              </a:rPr>
              <a:t> It enables transport of substances and information from the cell insides to the exterior and vice versa.</a:t>
            </a:r>
          </a:p>
          <a:p>
            <a:pPr lvl="0" algn="just" rtl="0">
              <a:buNone/>
            </a:pPr>
            <a:r>
              <a:rPr lang="en-US" b="1" dirty="0" smtClean="0">
                <a:solidFill>
                  <a:srgbClr val="00B0F0"/>
                </a:solidFill>
              </a:rPr>
              <a:t>6-</a:t>
            </a:r>
            <a:r>
              <a:rPr lang="en-US" b="1" dirty="0" smtClean="0">
                <a:solidFill>
                  <a:srgbClr val="FFC000"/>
                </a:solidFill>
              </a:rPr>
              <a:t> Helps in osmotic-regulation.</a:t>
            </a:r>
          </a:p>
          <a:p>
            <a:pPr lvl="0" algn="just" rtl="0">
              <a:buNone/>
            </a:pPr>
            <a:r>
              <a:rPr lang="en-US" b="1" dirty="0" smtClean="0">
                <a:solidFill>
                  <a:srgbClr val="00B0F0"/>
                </a:solidFill>
              </a:rPr>
              <a:t>7-</a:t>
            </a:r>
            <a:r>
              <a:rPr lang="en-US" b="1" dirty="0" smtClean="0">
                <a:solidFill>
                  <a:srgbClr val="FFC000"/>
                </a:solidFill>
              </a:rPr>
              <a:t> Prevents water loss.</a:t>
            </a:r>
          </a:p>
          <a:p>
            <a:pPr lvl="0" algn="just" rtl="0">
              <a:buNone/>
            </a:pPr>
            <a:r>
              <a:rPr lang="en-US" b="1" dirty="0" smtClean="0">
                <a:solidFill>
                  <a:srgbClr val="00B0F0"/>
                </a:solidFill>
              </a:rPr>
              <a:t>8-</a:t>
            </a:r>
            <a:r>
              <a:rPr lang="en-US" b="1" dirty="0" smtClean="0">
                <a:solidFill>
                  <a:srgbClr val="FFC000"/>
                </a:solidFill>
              </a:rPr>
              <a:t> The physiological and biochemical activity of the cell wall helps in cell-cell communication.</a:t>
            </a:r>
          </a:p>
          <a:p>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285728"/>
            <a:ext cx="7772400" cy="2357454"/>
          </a:xfrm>
        </p:spPr>
        <p:txBody>
          <a:bodyPr>
            <a:normAutofit/>
          </a:bodyPr>
          <a:lstStyle/>
          <a:p>
            <a:pPr algn="just" rtl="0"/>
            <a:r>
              <a:rPr lang="en-US" sz="3200" b="1" u="sng" dirty="0" err="1" smtClean="0">
                <a:solidFill>
                  <a:srgbClr val="00B0F0"/>
                </a:solidFill>
              </a:rPr>
              <a:t>Plasmodesmata</a:t>
            </a:r>
            <a:r>
              <a:rPr lang="en-US" sz="3200" b="1" u="sng" dirty="0" smtClean="0">
                <a:solidFill>
                  <a:srgbClr val="00B0F0"/>
                </a:solidFill>
              </a:rPr>
              <a:t>:</a:t>
            </a:r>
            <a:r>
              <a:rPr lang="en-US" sz="3200" b="1" dirty="0" smtClean="0">
                <a:solidFill>
                  <a:srgbClr val="FFC000"/>
                </a:solidFill>
              </a:rPr>
              <a:t> are small holes in the wall that let nutrients, waste, and ions pass through. </a:t>
            </a:r>
          </a:p>
          <a:p>
            <a:pPr rtl="0"/>
            <a:r>
              <a:rPr lang="en-US" b="1" dirty="0" smtClean="0"/>
              <a:t> </a:t>
            </a:r>
          </a:p>
          <a:p>
            <a:endParaRPr lang="ar-IQ"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3808" y="1772816"/>
            <a:ext cx="4392488" cy="496855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tx2">
                <a:lumMod val="25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88640"/>
            <a:ext cx="8748464" cy="6669360"/>
          </a:xfrm>
        </p:spPr>
        <p:txBody>
          <a:bodyPr/>
          <a:lstStyle/>
          <a:p>
            <a:pPr marL="68580" indent="0" algn="l">
              <a:buNone/>
            </a:pPr>
            <a:r>
              <a:rPr lang="en-US" sz="2800" b="1" u="sng" cap="all" dirty="0">
                <a:solidFill>
                  <a:srgbClr val="00B0F0"/>
                </a:solidFill>
                <a:latin typeface="Consolas"/>
                <a:ea typeface="+mj-ea"/>
                <a:cs typeface="+mj-cs"/>
              </a:rPr>
              <a:t>Cell wall division:</a:t>
            </a:r>
            <a:r>
              <a:rPr lang="en-US" sz="2800" b="1" cap="all" dirty="0">
                <a:solidFill>
                  <a:srgbClr val="00B0F0"/>
                </a:solidFill>
                <a:latin typeface="Consolas"/>
                <a:ea typeface="+mj-ea"/>
                <a:cs typeface="+mj-cs"/>
              </a:rPr>
              <a:t> </a:t>
            </a:r>
            <a:r>
              <a:rPr lang="en-US" sz="2400" b="1" cap="all" dirty="0">
                <a:solidFill>
                  <a:srgbClr val="FFC000"/>
                </a:solidFill>
                <a:latin typeface="Consolas"/>
                <a:ea typeface="+mj-ea"/>
                <a:cs typeface="+mj-cs"/>
              </a:rPr>
              <a:t>Plant cells have walls, so cytokinesis cannot proceed with a cleavage furrow. Instead, during telophase a cell plate forms across the cell in the location of the old metaphase plate.</a:t>
            </a:r>
            <a:br>
              <a:rPr lang="en-US" sz="2400" b="1" cap="all" dirty="0">
                <a:solidFill>
                  <a:srgbClr val="FFC000"/>
                </a:solidFill>
                <a:latin typeface="Consolas"/>
                <a:ea typeface="+mj-ea"/>
                <a:cs typeface="+mj-cs"/>
              </a:rPr>
            </a:br>
            <a:endParaRPr lang="en-US" sz="2400" dirty="0"/>
          </a:p>
        </p:txBody>
      </p:sp>
      <p:pic>
        <p:nvPicPr>
          <p:cNvPr id="4" name="Picture 3"/>
          <p:cNvPicPr>
            <a:picLocks noChangeAspect="1"/>
          </p:cNvPicPr>
          <p:nvPr/>
        </p:nvPicPr>
        <p:blipFill>
          <a:blip r:embed="rId2"/>
          <a:stretch>
            <a:fillRect/>
          </a:stretch>
        </p:blipFill>
        <p:spPr>
          <a:xfrm>
            <a:off x="3707904" y="1916832"/>
            <a:ext cx="4500000" cy="476335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527548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accent5">
                <a:lumMod val="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85728"/>
            <a:ext cx="7772400" cy="928694"/>
          </a:xfrm>
        </p:spPr>
        <p:txBody>
          <a:bodyPr/>
          <a:lstStyle/>
          <a:p>
            <a:r>
              <a:rPr lang="en-US" sz="3200" b="1" u="sng" dirty="0" smtClean="0">
                <a:solidFill>
                  <a:srgbClr val="00B050"/>
                </a:solidFill>
              </a:rPr>
              <a:t>The chloroplast and other plastids</a:t>
            </a:r>
            <a:r>
              <a:rPr lang="en-US" b="1" dirty="0" smtClean="0">
                <a:solidFill>
                  <a:schemeClr val="accent2">
                    <a:lumMod val="60000"/>
                    <a:lumOff val="40000"/>
                  </a:schemeClr>
                </a:solidFill>
              </a:rPr>
              <a:t/>
            </a:r>
            <a:br>
              <a:rPr lang="en-US" b="1" dirty="0" smtClean="0">
                <a:solidFill>
                  <a:schemeClr val="accent2">
                    <a:lumMod val="60000"/>
                    <a:lumOff val="40000"/>
                  </a:schemeClr>
                </a:solidFill>
              </a:rPr>
            </a:br>
            <a:endParaRPr lang="ar-IQ" b="1" dirty="0">
              <a:solidFill>
                <a:schemeClr val="accent2">
                  <a:lumMod val="60000"/>
                  <a:lumOff val="40000"/>
                </a:schemeClr>
              </a:solidFill>
            </a:endParaRPr>
          </a:p>
        </p:txBody>
      </p:sp>
      <p:sp>
        <p:nvSpPr>
          <p:cNvPr id="3" name="Content Placeholder 2"/>
          <p:cNvSpPr>
            <a:spLocks noGrp="1"/>
          </p:cNvSpPr>
          <p:nvPr>
            <p:ph idx="1"/>
          </p:nvPr>
        </p:nvSpPr>
        <p:spPr>
          <a:xfrm>
            <a:off x="500034" y="1000108"/>
            <a:ext cx="8358246" cy="5355452"/>
          </a:xfrm>
        </p:spPr>
        <p:txBody>
          <a:bodyPr>
            <a:noAutofit/>
          </a:bodyPr>
          <a:lstStyle/>
          <a:p>
            <a:pPr algn="just" rtl="0"/>
            <a:r>
              <a:rPr lang="en-US" sz="2400" b="1" dirty="0" smtClean="0">
                <a:solidFill>
                  <a:srgbClr val="FFC000"/>
                </a:solidFill>
              </a:rPr>
              <a:t>In 1883 </a:t>
            </a:r>
            <a:r>
              <a:rPr lang="en-US" sz="2400" b="1" dirty="0" err="1" smtClean="0">
                <a:solidFill>
                  <a:srgbClr val="FFC000"/>
                </a:solidFill>
              </a:rPr>
              <a:t>Schimper</a:t>
            </a:r>
            <a:r>
              <a:rPr lang="en-US" sz="2400" b="1" dirty="0" smtClean="0">
                <a:solidFill>
                  <a:srgbClr val="FFC000"/>
                </a:solidFill>
              </a:rPr>
              <a:t> first used the term "Plastid" for special </a:t>
            </a:r>
            <a:r>
              <a:rPr lang="en-US" sz="2400" b="1" dirty="0" err="1" smtClean="0">
                <a:solidFill>
                  <a:srgbClr val="FFC000"/>
                </a:solidFill>
              </a:rPr>
              <a:t>cytoplasmic</a:t>
            </a:r>
            <a:r>
              <a:rPr lang="en-US" sz="2400" b="1" dirty="0" smtClean="0">
                <a:solidFill>
                  <a:srgbClr val="FFC000"/>
                </a:solidFill>
              </a:rPr>
              <a:t> organelles present in eukaryotic plant cells.</a:t>
            </a:r>
          </a:p>
          <a:p>
            <a:pPr algn="just" rtl="0"/>
            <a:r>
              <a:rPr lang="en-US" sz="2400" b="1" dirty="0" smtClean="0">
                <a:solidFill>
                  <a:srgbClr val="FFC000"/>
                </a:solidFill>
              </a:rPr>
              <a:t>Chloroplast is characterized by the presence of pigments such as chlorophyll and carotenoids and by their fundamental role in photosynthesis.</a:t>
            </a:r>
          </a:p>
          <a:p>
            <a:pPr algn="just" rtl="0"/>
            <a:r>
              <a:rPr lang="en-US" sz="2400" b="1" dirty="0" smtClean="0">
                <a:solidFill>
                  <a:srgbClr val="FFC000"/>
                </a:solidFill>
              </a:rPr>
              <a:t>There are </a:t>
            </a:r>
            <a:r>
              <a:rPr lang="en-US" sz="2400" b="1" dirty="0" smtClean="0">
                <a:solidFill>
                  <a:srgbClr val="00B0F0"/>
                </a:solidFill>
              </a:rPr>
              <a:t>other colored plastids </a:t>
            </a:r>
            <a:r>
              <a:rPr lang="en-US" sz="2400" b="1" dirty="0" smtClean="0">
                <a:solidFill>
                  <a:srgbClr val="FFC000"/>
                </a:solidFill>
              </a:rPr>
              <a:t>these are grouped under the name </a:t>
            </a:r>
            <a:r>
              <a:rPr lang="en-US" sz="2400" b="1" dirty="0" err="1" smtClean="0">
                <a:solidFill>
                  <a:srgbClr val="FF0000"/>
                </a:solidFill>
              </a:rPr>
              <a:t>chromoplasts</a:t>
            </a:r>
            <a:r>
              <a:rPr lang="en-US" sz="2400" b="1" dirty="0" smtClean="0">
                <a:solidFill>
                  <a:srgbClr val="FFC000"/>
                </a:solidFill>
              </a:rPr>
              <a:t>.</a:t>
            </a:r>
          </a:p>
          <a:p>
            <a:pPr algn="just" rtl="0"/>
            <a:r>
              <a:rPr lang="en-US" sz="2400" b="1" u="sng" dirty="0" smtClean="0">
                <a:solidFill>
                  <a:srgbClr val="FF6600"/>
                </a:solidFill>
              </a:rPr>
              <a:t>Yellow or orange </a:t>
            </a:r>
            <a:r>
              <a:rPr lang="en-US" sz="2400" b="1" u="sng" dirty="0" err="1" smtClean="0">
                <a:solidFill>
                  <a:srgbClr val="FF6600"/>
                </a:solidFill>
              </a:rPr>
              <a:t>chromoplasts</a:t>
            </a:r>
            <a:r>
              <a:rPr lang="en-US" sz="2400" b="1" dirty="0" smtClean="0">
                <a:solidFill>
                  <a:srgbClr val="FF6600"/>
                </a:solidFill>
              </a:rPr>
              <a:t> </a:t>
            </a:r>
            <a:r>
              <a:rPr lang="en-US" sz="2400" b="1" dirty="0" smtClean="0">
                <a:solidFill>
                  <a:srgbClr val="FFC000"/>
                </a:solidFill>
              </a:rPr>
              <a:t>occur in petals, fruits, and roots of certain higher plants.</a:t>
            </a:r>
          </a:p>
          <a:p>
            <a:pPr algn="just" rtl="0"/>
            <a:r>
              <a:rPr lang="en-US" sz="2400" b="1" u="sng" dirty="0" smtClean="0">
                <a:solidFill>
                  <a:srgbClr val="FF0000"/>
                </a:solidFill>
              </a:rPr>
              <a:t>Red color of ripe tomatoes</a:t>
            </a:r>
            <a:r>
              <a:rPr lang="en-US" sz="2400" b="1" dirty="0" smtClean="0">
                <a:solidFill>
                  <a:srgbClr val="FF0000"/>
                </a:solidFill>
              </a:rPr>
              <a:t> </a:t>
            </a:r>
            <a:r>
              <a:rPr lang="en-US" sz="2400" b="1" dirty="0" smtClean="0">
                <a:solidFill>
                  <a:srgbClr val="FFC000"/>
                </a:solidFill>
              </a:rPr>
              <a:t>is the result of </a:t>
            </a:r>
            <a:r>
              <a:rPr lang="en-US" sz="2400" b="1" dirty="0" err="1" smtClean="0">
                <a:solidFill>
                  <a:srgbClr val="FFC000"/>
                </a:solidFill>
              </a:rPr>
              <a:t>chromoplasts</a:t>
            </a:r>
            <a:r>
              <a:rPr lang="en-US" sz="2400" b="1" dirty="0" smtClean="0">
                <a:solidFill>
                  <a:srgbClr val="FFC000"/>
                </a:solidFill>
              </a:rPr>
              <a:t> that contain the red pigment lycopene.</a:t>
            </a:r>
          </a:p>
          <a:p>
            <a:pPr algn="just" rtl="0"/>
            <a:r>
              <a:rPr lang="en-US" sz="2400" b="1" u="sng" dirty="0" smtClean="0"/>
              <a:t>Colorless plastids</a:t>
            </a:r>
            <a:r>
              <a:rPr lang="en-US" sz="2400" b="1" dirty="0" smtClean="0"/>
              <a:t> </a:t>
            </a:r>
            <a:r>
              <a:rPr lang="en-US" sz="2400" b="1" dirty="0" smtClean="0">
                <a:solidFill>
                  <a:srgbClr val="FFC000"/>
                </a:solidFill>
              </a:rPr>
              <a:t>or </a:t>
            </a:r>
            <a:r>
              <a:rPr lang="en-US" sz="2400" b="1" dirty="0" smtClean="0"/>
              <a:t>leucoplasts</a:t>
            </a:r>
            <a:r>
              <a:rPr lang="en-US" sz="2400" b="1" dirty="0" smtClean="0">
                <a:solidFill>
                  <a:srgbClr val="FFC000"/>
                </a:solidFill>
              </a:rPr>
              <a:t> are found in embryonic and germ cells.</a:t>
            </a:r>
          </a:p>
          <a:p>
            <a:pPr algn="just"/>
            <a:endParaRPr lang="ar-IQ" sz="2400" b="1" dirty="0">
              <a:solidFill>
                <a:srgbClr val="FFC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solidFill>
                  <a:srgbClr val="FFC000"/>
                </a:solidFill>
              </a:rPr>
              <a:t>Figure (3): </a:t>
            </a:r>
            <a:r>
              <a:rPr lang="en-US" sz="3200" b="1" dirty="0" smtClean="0">
                <a:solidFill>
                  <a:srgbClr val="FFC000"/>
                </a:solidFill>
              </a:rPr>
              <a:t>chloroplast and photosynthesis in higher plants</a:t>
            </a:r>
            <a:r>
              <a:rPr lang="en-US" dirty="0" smtClean="0"/>
              <a:t/>
            </a:r>
            <a:br>
              <a:rPr lang="en-US" dirty="0" smtClean="0"/>
            </a:br>
            <a:endParaRPr lang="ar-IQ" dirty="0"/>
          </a:p>
        </p:txBody>
      </p:sp>
      <p:pic>
        <p:nvPicPr>
          <p:cNvPr id="5" name="Content Placeholder 4" descr="C:\Users\max\Desktop\imagesCN9LU42B.jpg"/>
          <p:cNvPicPr>
            <a:picLocks noGrp="1"/>
          </p:cNvPicPr>
          <p:nvPr>
            <p:ph sz="half" idx="1"/>
          </p:nvPr>
        </p:nvPicPr>
        <p:blipFill>
          <a:blip r:embed="rId2" cstate="print"/>
          <a:srcRect/>
          <a:stretch>
            <a:fillRect/>
          </a:stretch>
        </p:blipFill>
        <p:spPr bwMode="auto">
          <a:xfrm>
            <a:off x="428596" y="2285992"/>
            <a:ext cx="3960000" cy="3564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6" name="Content Placeholder 5" descr="C:\Users\max\Desktop\untitled.png"/>
          <p:cNvPicPr>
            <a:picLocks noGrp="1"/>
          </p:cNvPicPr>
          <p:nvPr>
            <p:ph sz="half" idx="2"/>
          </p:nvPr>
        </p:nvPicPr>
        <p:blipFill>
          <a:blip r:embed="rId3" cstate="print"/>
          <a:srcRect/>
          <a:stretch>
            <a:fillRect/>
          </a:stretch>
        </p:blipFill>
        <p:spPr bwMode="auto">
          <a:xfrm>
            <a:off x="4714876" y="2285992"/>
            <a:ext cx="3852000" cy="3528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75</TotalTime>
  <Words>384</Words>
  <Application>Microsoft Office PowerPoint</Application>
  <PresentationFormat>On-screen Show (4:3)</PresentationFormat>
  <Paragraphs>30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Metro</vt:lpstr>
      <vt:lpstr>Cell wall: The outermost layer of cells in plants, bacteria, fungi, and many algae that gives shape to the cell and protects it from infection. In plants, the cell wall is made up mostly of cellulose as well as non-cellulosic polysaccharides (sugars), proteins, lignin and water. </vt:lpstr>
      <vt:lpstr>Cell wall consists of: </vt:lpstr>
      <vt:lpstr>Figure (1): the plant cell wall structure </vt:lpstr>
      <vt:lpstr>Cell Wall Function: </vt:lpstr>
      <vt:lpstr>PowerPoint Presentation</vt:lpstr>
      <vt:lpstr>PowerPoint Presentation</vt:lpstr>
      <vt:lpstr>The chloroplast and other plastids </vt:lpstr>
      <vt:lpstr>Figure (3): chloroplast and photosynthesis in higher plants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Cell wall: The outermost layer of cells in plants, bacteria, fungi, and many algae that gives shape to the cell and protects it from infection. In plants, the cell wall is made up mostly of cellulose as well as non-cellulosic polysaccharides (sugars), proteins, lignin and water. </dc:title>
  <dc:creator>max</dc:creator>
  <cp:lastModifiedBy>Nice</cp:lastModifiedBy>
  <cp:revision>10</cp:revision>
  <dcterms:created xsi:type="dcterms:W3CDTF">2015-01-08T19:26:27Z</dcterms:created>
  <dcterms:modified xsi:type="dcterms:W3CDTF">2018-07-25T16:47:00Z</dcterms:modified>
</cp:coreProperties>
</file>